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82" r:id="rId3"/>
    <p:sldId id="257" r:id="rId4"/>
    <p:sldId id="261" r:id="rId5"/>
    <p:sldId id="281" r:id="rId6"/>
    <p:sldId id="258" r:id="rId7"/>
    <p:sldId id="278" r:id="rId8"/>
    <p:sldId id="259" r:id="rId9"/>
    <p:sldId id="277" r:id="rId10"/>
    <p:sldId id="279" r:id="rId11"/>
    <p:sldId id="280" r:id="rId12"/>
    <p:sldId id="268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200" y="-8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2" d="100"/>
        <a:sy n="10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Relationship Id="rId2" Type="http://schemas.openxmlformats.org/officeDocument/2006/relationships/image" Target="../media/image2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28C6D0-7235-BA4C-8CB2-DCD60BAFAAAD}" type="datetimeFigureOut">
              <a:rPr lang="en-US" smtClean="0"/>
              <a:t>13/11/15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412DC-DBE7-0D42-95DD-A07234834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469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DFB4A-CC36-9E4B-A79F-21974A55ED0F}" type="datetimeFigureOut">
              <a:rPr lang="en-US" smtClean="0"/>
              <a:t>13/11/15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1EB018-84EC-C145-AFD9-9E17A60A3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2544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0DA4E-3C3C-2D48-8C65-10AA7B036294}" type="datetime1">
              <a:rPr lang="en-US" smtClean="0"/>
              <a:t>13/11/15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Discussions on NLD and γSF, Krapperup, 16-18 Nov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27B-48BC-1744-995C-7D4789068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03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980A7-FF79-E34F-8525-1FB0028F4F9D}" type="datetime1">
              <a:rPr lang="en-US" smtClean="0"/>
              <a:t>13/11/15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Discussions on NLD and γSF, Krapperup, 16-18 Nov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27B-48BC-1744-995C-7D4789068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72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8C331-02CA-D24B-8E86-3C74CA234BB7}" type="datetime1">
              <a:rPr lang="en-US" smtClean="0"/>
              <a:t>13/11/15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Discussions on NLD and γSF, Krapperup, 16-18 Nov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27B-48BC-1744-995C-7D4789068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06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085FD-FDD3-6E4E-801D-322BFE779614}" type="datetime1">
              <a:rPr lang="en-US" smtClean="0"/>
              <a:t>13/11/15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Discussions on NLD and γSF, Krapperup, 16-18 Nov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27B-48BC-1744-995C-7D4789068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48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16E3B-817B-8E47-94F3-7A86AB8D1294}" type="datetime1">
              <a:rPr lang="en-US" smtClean="0"/>
              <a:t>13/11/15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Discussions on NLD and γSF, Krapperup, 16-18 Nov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27B-48BC-1744-995C-7D4789068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122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D612E-5374-8D4C-8FEE-6C48809AAFB2}" type="datetime1">
              <a:rPr lang="en-US" smtClean="0"/>
              <a:t>13/11/15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Discussions on NLD and γSF, Krapperup, 16-18 Nov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27B-48BC-1744-995C-7D4789068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393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03788-0814-DD46-BE58-3627CAD384DF}" type="datetime1">
              <a:rPr lang="en-US" smtClean="0"/>
              <a:t>13/11/15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Discussions on NLD and γSF, Krapperup, 16-18 Nov 2015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27B-48BC-1744-995C-7D4789068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0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08CD1-36EA-434A-9182-AF11E8CDCCF9}" type="datetime1">
              <a:rPr lang="en-US" smtClean="0"/>
              <a:t>13/11/15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Discussions on NLD and γSF, Krapperup, 16-18 Nov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27B-48BC-1744-995C-7D4789068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870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84490-223B-F349-98B2-B5C63050BBA2}" type="datetime1">
              <a:rPr lang="en-US" smtClean="0"/>
              <a:t>13/11/15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Discussions on NLD and γSF, Krapperup, 16-18 Nov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27B-48BC-1744-995C-7D4789068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877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EA456-10FF-A147-BE91-D5604392AF95}" type="datetime1">
              <a:rPr lang="en-US" smtClean="0"/>
              <a:t>13/11/15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Discussions on NLD and γSF, Krapperup, 16-18 Nov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27B-48BC-1744-995C-7D4789068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361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69563-3268-B045-A440-50300F1B107D}" type="datetime1">
              <a:rPr lang="en-US" smtClean="0"/>
              <a:t>13/11/15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Discussions on NLD and γSF, Krapperup, 16-18 Nov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27B-48BC-1744-995C-7D4789068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272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C2A12-C3DF-C746-A4CB-CE3A8537210C}" type="datetime1">
              <a:rPr lang="en-US" smtClean="0"/>
              <a:t>13/11/15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Discussions on NLD and γSF, Krapperup, 16-18 Nov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B127B-48BC-1744-995C-7D4789068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404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2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oleObject" Target="../embeddings/oleObject2.bin"/><Relationship Id="rId6" Type="http://schemas.openxmlformats.org/officeDocument/2006/relationships/image" Target="../media/image26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27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6358" y="588271"/>
            <a:ext cx="4581072" cy="1824718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Thermodynamic properties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8885" y="4531839"/>
            <a:ext cx="3762425" cy="1500661"/>
          </a:xfrm>
        </p:spPr>
        <p:txBody>
          <a:bodyPr>
            <a:normAutofit/>
          </a:bodyPr>
          <a:lstStyle/>
          <a:p>
            <a:pPr algn="l"/>
            <a:r>
              <a:rPr lang="en-US" sz="2400" dirty="0" err="1" smtClean="0"/>
              <a:t>Magne</a:t>
            </a:r>
            <a:r>
              <a:rPr lang="en-US" sz="2400" dirty="0" smtClean="0"/>
              <a:t> </a:t>
            </a:r>
            <a:r>
              <a:rPr lang="en-US" sz="2400" dirty="0" err="1" smtClean="0"/>
              <a:t>Guttormsen</a:t>
            </a:r>
            <a:endParaRPr lang="en-US" sz="2400" dirty="0" smtClean="0"/>
          </a:p>
          <a:p>
            <a:pPr algn="l"/>
            <a:r>
              <a:rPr lang="en-US" sz="2400" dirty="0" smtClean="0"/>
              <a:t>Department of Physics</a:t>
            </a:r>
          </a:p>
          <a:p>
            <a:pPr algn="l"/>
            <a:r>
              <a:rPr lang="en-US" sz="2400" dirty="0" smtClean="0"/>
              <a:t>University of Oslo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27B-48BC-1744-995C-7D4789068EE9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Discussions on NLD and γSF, Krapperup, 16-18 Nov 2015</a:t>
            </a:r>
            <a:endParaRPr lang="en-US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311" y="1778000"/>
            <a:ext cx="4786489" cy="4038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45460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0901" y="118612"/>
            <a:ext cx="3022599" cy="795788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Case actinides</a:t>
            </a: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Discussions on NLD and γSF, Krapperup, 16-18 Nov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27B-48BC-1744-995C-7D4789068EE9}" type="slidenum">
              <a:rPr lang="en-US" smtClean="0"/>
              <a:t>10</a:t>
            </a:fld>
            <a:endParaRPr lang="en-US"/>
          </a:p>
        </p:txBody>
      </p:sp>
      <p:pic>
        <p:nvPicPr>
          <p:cNvPr id="12" name="Picture 11" descr="Screen Shot 2014-06-09 at 20.40.4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990" y="934532"/>
            <a:ext cx="4117310" cy="5447519"/>
          </a:xfrm>
          <a:prstGeom prst="rect">
            <a:avLst/>
          </a:prstGeom>
        </p:spPr>
      </p:pic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457435"/>
              </p:ext>
            </p:extLst>
          </p:nvPr>
        </p:nvGraphicFramePr>
        <p:xfrm>
          <a:off x="647341" y="1004645"/>
          <a:ext cx="3326951" cy="814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Equation" r:id="rId4" imgW="1866900" imgH="457200" progId="Equation.3">
                  <p:embed/>
                </p:oleObj>
              </mc:Choice>
              <mc:Fallback>
                <p:oleObj name="Equation" r:id="rId4" imgW="18669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7341" y="1004645"/>
                        <a:ext cx="3326951" cy="8148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5076499" y="745894"/>
            <a:ext cx="3486802" cy="30777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dirty="0" smtClean="0">
                <a:sym typeface="Symbol" charset="0"/>
              </a:rPr>
              <a:t>M. Guttormsen </a:t>
            </a:r>
            <a:r>
              <a:rPr lang="en-US" sz="1400" dirty="0">
                <a:sym typeface="Symbol" charset="0"/>
              </a:rPr>
              <a:t>et al., </a:t>
            </a:r>
            <a:r>
              <a:rPr lang="en-US" sz="1400" dirty="0" smtClean="0">
                <a:sym typeface="Symbol" charset="0"/>
              </a:rPr>
              <a:t>PRC </a:t>
            </a:r>
            <a:r>
              <a:rPr lang="en-US" sz="1400" b="1" dirty="0" smtClean="0">
                <a:sym typeface="Symbol" charset="0"/>
              </a:rPr>
              <a:t>88</a:t>
            </a:r>
            <a:r>
              <a:rPr lang="en-US" sz="1400" dirty="0" smtClean="0">
                <a:sym typeface="Symbol" charset="0"/>
              </a:rPr>
              <a:t>, 024307 </a:t>
            </a:r>
            <a:r>
              <a:rPr lang="en-US" sz="1400" dirty="0">
                <a:sym typeface="Symbol" charset="0"/>
              </a:rPr>
              <a:t>(</a:t>
            </a:r>
            <a:r>
              <a:rPr lang="en-US" sz="1400" dirty="0" smtClean="0">
                <a:sym typeface="Symbol" charset="0"/>
              </a:rPr>
              <a:t>2014)</a:t>
            </a:r>
            <a:endParaRPr lang="en-US" sz="1400" dirty="0">
              <a:sym typeface="Symbol" charset="0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905533" y="2149322"/>
            <a:ext cx="3510483" cy="1206609"/>
            <a:chOff x="905533" y="2492222"/>
            <a:chExt cx="3510483" cy="1206609"/>
          </a:xfrm>
        </p:grpSpPr>
        <p:sp>
          <p:nvSpPr>
            <p:cNvPr id="17" name="Oval 16"/>
            <p:cNvSpPr/>
            <p:nvPr/>
          </p:nvSpPr>
          <p:spPr>
            <a:xfrm>
              <a:off x="905533" y="2697362"/>
              <a:ext cx="1362226" cy="87016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9000"/>
              </a:schemeClr>
            </a:solidFill>
            <a:ln>
              <a:solidFill>
                <a:srgbClr val="4E67C8"/>
              </a:solidFill>
            </a:ln>
            <a:effectLst>
              <a:innerShdw blurRad="180975" dist="215900" dir="2880000">
                <a:schemeClr val="accent2"/>
              </a:inn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1240752" y="2492222"/>
              <a:ext cx="643326" cy="1112993"/>
            </a:xfrm>
            <a:custGeom>
              <a:avLst/>
              <a:gdLst>
                <a:gd name="connsiteX0" fmla="*/ 76200 w 393700"/>
                <a:gd name="connsiteY0" fmla="*/ 679450 h 679450"/>
                <a:gd name="connsiteX1" fmla="*/ 38100 w 393700"/>
                <a:gd name="connsiteY1" fmla="*/ 609600 h 679450"/>
                <a:gd name="connsiteX2" fmla="*/ 0 w 393700"/>
                <a:gd name="connsiteY2" fmla="*/ 381000 h 679450"/>
                <a:gd name="connsiteX3" fmla="*/ 57150 w 393700"/>
                <a:gd name="connsiteY3" fmla="*/ 209550 h 679450"/>
                <a:gd name="connsiteX4" fmla="*/ 152400 w 393700"/>
                <a:gd name="connsiteY4" fmla="*/ 82550 h 679450"/>
                <a:gd name="connsiteX5" fmla="*/ 304800 w 393700"/>
                <a:gd name="connsiteY5" fmla="*/ 0 h 679450"/>
                <a:gd name="connsiteX6" fmla="*/ 355600 w 393700"/>
                <a:gd name="connsiteY6" fmla="*/ 25400 h 679450"/>
                <a:gd name="connsiteX7" fmla="*/ 393700 w 393700"/>
                <a:gd name="connsiteY7" fmla="*/ 114300 h 679450"/>
                <a:gd name="connsiteX8" fmla="*/ 393700 w 393700"/>
                <a:gd name="connsiteY8" fmla="*/ 114300 h 679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700" h="679450">
                  <a:moveTo>
                    <a:pt x="76200" y="679450"/>
                  </a:moveTo>
                  <a:lnTo>
                    <a:pt x="38100" y="609600"/>
                  </a:lnTo>
                  <a:lnTo>
                    <a:pt x="0" y="381000"/>
                  </a:lnTo>
                  <a:lnTo>
                    <a:pt x="57150" y="209550"/>
                  </a:lnTo>
                  <a:lnTo>
                    <a:pt x="152400" y="82550"/>
                  </a:lnTo>
                  <a:lnTo>
                    <a:pt x="304800" y="0"/>
                  </a:lnTo>
                  <a:lnTo>
                    <a:pt x="355600" y="25400"/>
                  </a:lnTo>
                  <a:lnTo>
                    <a:pt x="393700" y="114300"/>
                  </a:lnTo>
                  <a:lnTo>
                    <a:pt x="393700" y="114300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1370455" y="2492222"/>
              <a:ext cx="643326" cy="1112993"/>
            </a:xfrm>
            <a:custGeom>
              <a:avLst/>
              <a:gdLst>
                <a:gd name="connsiteX0" fmla="*/ 76200 w 393700"/>
                <a:gd name="connsiteY0" fmla="*/ 679450 h 679450"/>
                <a:gd name="connsiteX1" fmla="*/ 38100 w 393700"/>
                <a:gd name="connsiteY1" fmla="*/ 609600 h 679450"/>
                <a:gd name="connsiteX2" fmla="*/ 0 w 393700"/>
                <a:gd name="connsiteY2" fmla="*/ 381000 h 679450"/>
                <a:gd name="connsiteX3" fmla="*/ 57150 w 393700"/>
                <a:gd name="connsiteY3" fmla="*/ 209550 h 679450"/>
                <a:gd name="connsiteX4" fmla="*/ 152400 w 393700"/>
                <a:gd name="connsiteY4" fmla="*/ 82550 h 679450"/>
                <a:gd name="connsiteX5" fmla="*/ 304800 w 393700"/>
                <a:gd name="connsiteY5" fmla="*/ 0 h 679450"/>
                <a:gd name="connsiteX6" fmla="*/ 355600 w 393700"/>
                <a:gd name="connsiteY6" fmla="*/ 25400 h 679450"/>
                <a:gd name="connsiteX7" fmla="*/ 393700 w 393700"/>
                <a:gd name="connsiteY7" fmla="*/ 114300 h 679450"/>
                <a:gd name="connsiteX8" fmla="*/ 393700 w 393700"/>
                <a:gd name="connsiteY8" fmla="*/ 114300 h 679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700" h="679450">
                  <a:moveTo>
                    <a:pt x="76200" y="679450"/>
                  </a:moveTo>
                  <a:lnTo>
                    <a:pt x="38100" y="609600"/>
                  </a:lnTo>
                  <a:lnTo>
                    <a:pt x="0" y="381000"/>
                  </a:lnTo>
                  <a:lnTo>
                    <a:pt x="57150" y="209550"/>
                  </a:lnTo>
                  <a:lnTo>
                    <a:pt x="152400" y="82550"/>
                  </a:lnTo>
                  <a:lnTo>
                    <a:pt x="304800" y="0"/>
                  </a:lnTo>
                  <a:lnTo>
                    <a:pt x="355600" y="25400"/>
                  </a:lnTo>
                  <a:lnTo>
                    <a:pt x="393700" y="114300"/>
                  </a:lnTo>
                  <a:lnTo>
                    <a:pt x="393700" y="114300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1328411" y="2503481"/>
              <a:ext cx="359086" cy="28374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1371956" y="3113765"/>
              <a:ext cx="99680" cy="423909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1261532" y="2624549"/>
              <a:ext cx="210105" cy="187232"/>
            </a:xfrm>
            <a:prstGeom prst="ellipse">
              <a:avLst/>
            </a:prstGeom>
            <a:solidFill>
              <a:srgbClr val="EFE5DB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273949" y="3020149"/>
              <a:ext cx="210105" cy="187232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3053790" y="2697362"/>
              <a:ext cx="1362226" cy="87016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99000"/>
              </a:schemeClr>
            </a:solidFill>
            <a:ln>
              <a:solidFill>
                <a:srgbClr val="4E67C8"/>
              </a:solidFill>
            </a:ln>
            <a:effectLst>
              <a:innerShdw blurRad="180975" dist="215900" dir="2880000">
                <a:schemeClr val="accent2"/>
              </a:inn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/>
            <p:cNvSpPr/>
            <p:nvPr/>
          </p:nvSpPr>
          <p:spPr>
            <a:xfrm rot="16952220">
              <a:off x="3376406" y="2577801"/>
              <a:ext cx="644912" cy="1110256"/>
            </a:xfrm>
            <a:custGeom>
              <a:avLst/>
              <a:gdLst>
                <a:gd name="connsiteX0" fmla="*/ 76200 w 393700"/>
                <a:gd name="connsiteY0" fmla="*/ 679450 h 679450"/>
                <a:gd name="connsiteX1" fmla="*/ 38100 w 393700"/>
                <a:gd name="connsiteY1" fmla="*/ 609600 h 679450"/>
                <a:gd name="connsiteX2" fmla="*/ 0 w 393700"/>
                <a:gd name="connsiteY2" fmla="*/ 381000 h 679450"/>
                <a:gd name="connsiteX3" fmla="*/ 57150 w 393700"/>
                <a:gd name="connsiteY3" fmla="*/ 209550 h 679450"/>
                <a:gd name="connsiteX4" fmla="*/ 152400 w 393700"/>
                <a:gd name="connsiteY4" fmla="*/ 82550 h 679450"/>
                <a:gd name="connsiteX5" fmla="*/ 304800 w 393700"/>
                <a:gd name="connsiteY5" fmla="*/ 0 h 679450"/>
                <a:gd name="connsiteX6" fmla="*/ 355600 w 393700"/>
                <a:gd name="connsiteY6" fmla="*/ 25400 h 679450"/>
                <a:gd name="connsiteX7" fmla="*/ 393700 w 393700"/>
                <a:gd name="connsiteY7" fmla="*/ 114300 h 679450"/>
                <a:gd name="connsiteX8" fmla="*/ 393700 w 393700"/>
                <a:gd name="connsiteY8" fmla="*/ 114300 h 679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700" h="679450">
                  <a:moveTo>
                    <a:pt x="76200" y="679450"/>
                  </a:moveTo>
                  <a:lnTo>
                    <a:pt x="38100" y="609600"/>
                  </a:lnTo>
                  <a:lnTo>
                    <a:pt x="0" y="381000"/>
                  </a:lnTo>
                  <a:lnTo>
                    <a:pt x="57150" y="209550"/>
                  </a:lnTo>
                  <a:lnTo>
                    <a:pt x="152400" y="82550"/>
                  </a:lnTo>
                  <a:lnTo>
                    <a:pt x="304800" y="0"/>
                  </a:lnTo>
                  <a:lnTo>
                    <a:pt x="355600" y="25400"/>
                  </a:lnTo>
                  <a:lnTo>
                    <a:pt x="393700" y="114300"/>
                  </a:lnTo>
                  <a:lnTo>
                    <a:pt x="393700" y="114300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3229677" y="3001650"/>
              <a:ext cx="180863" cy="30837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42" idx="7"/>
              <a:endCxn id="41" idx="2"/>
            </p:cNvCxnSpPr>
            <p:nvPr/>
          </p:nvCxnSpPr>
          <p:spPr>
            <a:xfrm flipV="1">
              <a:off x="3925245" y="3296697"/>
              <a:ext cx="167539" cy="24232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>
              <a:off x="3121835" y="2758325"/>
              <a:ext cx="210105" cy="187232"/>
            </a:xfrm>
            <a:prstGeom prst="ellipse">
              <a:avLst/>
            </a:prstGeom>
            <a:solidFill>
              <a:srgbClr val="EFE5DB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Striped Right Arrow 28"/>
            <p:cNvSpPr/>
            <p:nvPr/>
          </p:nvSpPr>
          <p:spPr>
            <a:xfrm>
              <a:off x="2297884" y="2854329"/>
              <a:ext cx="705583" cy="518870"/>
            </a:xfrm>
            <a:prstGeom prst="stripedRightArrow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/>
            <p:cNvSpPr/>
            <p:nvPr/>
          </p:nvSpPr>
          <p:spPr>
            <a:xfrm rot="1750795" flipH="1">
              <a:off x="3680868" y="2565105"/>
              <a:ext cx="474937" cy="1112993"/>
            </a:xfrm>
            <a:custGeom>
              <a:avLst/>
              <a:gdLst>
                <a:gd name="connsiteX0" fmla="*/ 76200 w 393700"/>
                <a:gd name="connsiteY0" fmla="*/ 679450 h 679450"/>
                <a:gd name="connsiteX1" fmla="*/ 38100 w 393700"/>
                <a:gd name="connsiteY1" fmla="*/ 609600 h 679450"/>
                <a:gd name="connsiteX2" fmla="*/ 0 w 393700"/>
                <a:gd name="connsiteY2" fmla="*/ 381000 h 679450"/>
                <a:gd name="connsiteX3" fmla="*/ 57150 w 393700"/>
                <a:gd name="connsiteY3" fmla="*/ 209550 h 679450"/>
                <a:gd name="connsiteX4" fmla="*/ 152400 w 393700"/>
                <a:gd name="connsiteY4" fmla="*/ 82550 h 679450"/>
                <a:gd name="connsiteX5" fmla="*/ 304800 w 393700"/>
                <a:gd name="connsiteY5" fmla="*/ 0 h 679450"/>
                <a:gd name="connsiteX6" fmla="*/ 355600 w 393700"/>
                <a:gd name="connsiteY6" fmla="*/ 25400 h 679450"/>
                <a:gd name="connsiteX7" fmla="*/ 393700 w 393700"/>
                <a:gd name="connsiteY7" fmla="*/ 114300 h 679450"/>
                <a:gd name="connsiteX8" fmla="*/ 393700 w 393700"/>
                <a:gd name="connsiteY8" fmla="*/ 114300 h 679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700" h="679450">
                  <a:moveTo>
                    <a:pt x="76200" y="679450"/>
                  </a:moveTo>
                  <a:lnTo>
                    <a:pt x="38100" y="609600"/>
                  </a:lnTo>
                  <a:lnTo>
                    <a:pt x="0" y="381000"/>
                  </a:lnTo>
                  <a:lnTo>
                    <a:pt x="57150" y="209550"/>
                  </a:lnTo>
                  <a:lnTo>
                    <a:pt x="152400" y="82550"/>
                  </a:lnTo>
                  <a:lnTo>
                    <a:pt x="304800" y="0"/>
                  </a:lnTo>
                  <a:lnTo>
                    <a:pt x="355600" y="25400"/>
                  </a:lnTo>
                  <a:lnTo>
                    <a:pt x="393700" y="114300"/>
                  </a:lnTo>
                  <a:lnTo>
                    <a:pt x="393700" y="114300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3745910" y="3511599"/>
              <a:ext cx="210105" cy="187232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955655" y="3724429"/>
            <a:ext cx="3460361" cy="1558881"/>
            <a:chOff x="580091" y="2247900"/>
            <a:chExt cx="3460361" cy="1558881"/>
          </a:xfrm>
        </p:grpSpPr>
        <p:sp>
          <p:nvSpPr>
            <p:cNvPr id="6" name="Rectangle 5"/>
            <p:cNvSpPr/>
            <p:nvPr/>
          </p:nvSpPr>
          <p:spPr>
            <a:xfrm flipH="1">
              <a:off x="3116457" y="2306046"/>
              <a:ext cx="71243" cy="2085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187700" y="2247900"/>
              <a:ext cx="622300" cy="2667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678226" y="2805312"/>
              <a:ext cx="1362226" cy="87016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99000"/>
              </a:schemeClr>
            </a:solidFill>
            <a:ln>
              <a:solidFill>
                <a:srgbClr val="4E67C8"/>
              </a:solidFill>
            </a:ln>
            <a:effectLst>
              <a:innerShdw blurRad="180975" dist="215900" dir="2880000">
                <a:schemeClr val="accent2"/>
              </a:inn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30"/>
            <p:cNvSpPr/>
            <p:nvPr/>
          </p:nvSpPr>
          <p:spPr>
            <a:xfrm rot="16952220">
              <a:off x="3000842" y="2685751"/>
              <a:ext cx="644912" cy="1110256"/>
            </a:xfrm>
            <a:custGeom>
              <a:avLst/>
              <a:gdLst>
                <a:gd name="connsiteX0" fmla="*/ 76200 w 393700"/>
                <a:gd name="connsiteY0" fmla="*/ 679450 h 679450"/>
                <a:gd name="connsiteX1" fmla="*/ 38100 w 393700"/>
                <a:gd name="connsiteY1" fmla="*/ 609600 h 679450"/>
                <a:gd name="connsiteX2" fmla="*/ 0 w 393700"/>
                <a:gd name="connsiteY2" fmla="*/ 381000 h 679450"/>
                <a:gd name="connsiteX3" fmla="*/ 57150 w 393700"/>
                <a:gd name="connsiteY3" fmla="*/ 209550 h 679450"/>
                <a:gd name="connsiteX4" fmla="*/ 152400 w 393700"/>
                <a:gd name="connsiteY4" fmla="*/ 82550 h 679450"/>
                <a:gd name="connsiteX5" fmla="*/ 304800 w 393700"/>
                <a:gd name="connsiteY5" fmla="*/ 0 h 679450"/>
                <a:gd name="connsiteX6" fmla="*/ 355600 w 393700"/>
                <a:gd name="connsiteY6" fmla="*/ 25400 h 679450"/>
                <a:gd name="connsiteX7" fmla="*/ 393700 w 393700"/>
                <a:gd name="connsiteY7" fmla="*/ 114300 h 679450"/>
                <a:gd name="connsiteX8" fmla="*/ 393700 w 393700"/>
                <a:gd name="connsiteY8" fmla="*/ 114300 h 679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700" h="679450">
                  <a:moveTo>
                    <a:pt x="76200" y="679450"/>
                  </a:moveTo>
                  <a:lnTo>
                    <a:pt x="38100" y="609600"/>
                  </a:lnTo>
                  <a:lnTo>
                    <a:pt x="0" y="381000"/>
                  </a:lnTo>
                  <a:lnTo>
                    <a:pt x="57150" y="209550"/>
                  </a:lnTo>
                  <a:lnTo>
                    <a:pt x="152400" y="82550"/>
                  </a:lnTo>
                  <a:lnTo>
                    <a:pt x="304800" y="0"/>
                  </a:lnTo>
                  <a:lnTo>
                    <a:pt x="355600" y="25400"/>
                  </a:lnTo>
                  <a:lnTo>
                    <a:pt x="393700" y="114300"/>
                  </a:lnTo>
                  <a:lnTo>
                    <a:pt x="393700" y="114300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 31"/>
            <p:cNvSpPr/>
            <p:nvPr/>
          </p:nvSpPr>
          <p:spPr>
            <a:xfrm rot="1750795" flipH="1">
              <a:off x="3305304" y="2673055"/>
              <a:ext cx="474937" cy="1112993"/>
            </a:xfrm>
            <a:custGeom>
              <a:avLst/>
              <a:gdLst>
                <a:gd name="connsiteX0" fmla="*/ 76200 w 393700"/>
                <a:gd name="connsiteY0" fmla="*/ 679450 h 679450"/>
                <a:gd name="connsiteX1" fmla="*/ 38100 w 393700"/>
                <a:gd name="connsiteY1" fmla="*/ 609600 h 679450"/>
                <a:gd name="connsiteX2" fmla="*/ 0 w 393700"/>
                <a:gd name="connsiteY2" fmla="*/ 381000 h 679450"/>
                <a:gd name="connsiteX3" fmla="*/ 57150 w 393700"/>
                <a:gd name="connsiteY3" fmla="*/ 209550 h 679450"/>
                <a:gd name="connsiteX4" fmla="*/ 152400 w 393700"/>
                <a:gd name="connsiteY4" fmla="*/ 82550 h 679450"/>
                <a:gd name="connsiteX5" fmla="*/ 304800 w 393700"/>
                <a:gd name="connsiteY5" fmla="*/ 0 h 679450"/>
                <a:gd name="connsiteX6" fmla="*/ 355600 w 393700"/>
                <a:gd name="connsiteY6" fmla="*/ 25400 h 679450"/>
                <a:gd name="connsiteX7" fmla="*/ 393700 w 393700"/>
                <a:gd name="connsiteY7" fmla="*/ 114300 h 679450"/>
                <a:gd name="connsiteX8" fmla="*/ 393700 w 393700"/>
                <a:gd name="connsiteY8" fmla="*/ 114300 h 679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700" h="679450">
                  <a:moveTo>
                    <a:pt x="76200" y="679450"/>
                  </a:moveTo>
                  <a:lnTo>
                    <a:pt x="38100" y="609600"/>
                  </a:lnTo>
                  <a:lnTo>
                    <a:pt x="0" y="381000"/>
                  </a:lnTo>
                  <a:lnTo>
                    <a:pt x="57150" y="209550"/>
                  </a:lnTo>
                  <a:lnTo>
                    <a:pt x="152400" y="82550"/>
                  </a:lnTo>
                  <a:lnTo>
                    <a:pt x="304800" y="0"/>
                  </a:lnTo>
                  <a:lnTo>
                    <a:pt x="355600" y="25400"/>
                  </a:lnTo>
                  <a:lnTo>
                    <a:pt x="393700" y="114300"/>
                  </a:lnTo>
                  <a:lnTo>
                    <a:pt x="393700" y="114300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2854113" y="3109600"/>
              <a:ext cx="180863" cy="30837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36" idx="7"/>
              <a:endCxn id="32" idx="2"/>
            </p:cNvCxnSpPr>
            <p:nvPr/>
          </p:nvCxnSpPr>
          <p:spPr>
            <a:xfrm flipV="1">
              <a:off x="3549681" y="3404647"/>
              <a:ext cx="167539" cy="24232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2746271" y="2866275"/>
              <a:ext cx="210105" cy="187232"/>
            </a:xfrm>
            <a:prstGeom prst="ellipse">
              <a:avLst/>
            </a:prstGeom>
            <a:solidFill>
              <a:srgbClr val="EFE5DB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3370346" y="3619549"/>
              <a:ext cx="210105" cy="187232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/>
            <p:cNvSpPr/>
            <p:nvPr/>
          </p:nvSpPr>
          <p:spPr>
            <a:xfrm rot="18964959" flipH="1" flipV="1">
              <a:off x="2733887" y="2783767"/>
              <a:ext cx="904573" cy="765544"/>
            </a:xfrm>
            <a:custGeom>
              <a:avLst/>
              <a:gdLst>
                <a:gd name="connsiteX0" fmla="*/ 76200 w 393700"/>
                <a:gd name="connsiteY0" fmla="*/ 679450 h 679450"/>
                <a:gd name="connsiteX1" fmla="*/ 38100 w 393700"/>
                <a:gd name="connsiteY1" fmla="*/ 609600 h 679450"/>
                <a:gd name="connsiteX2" fmla="*/ 0 w 393700"/>
                <a:gd name="connsiteY2" fmla="*/ 381000 h 679450"/>
                <a:gd name="connsiteX3" fmla="*/ 57150 w 393700"/>
                <a:gd name="connsiteY3" fmla="*/ 209550 h 679450"/>
                <a:gd name="connsiteX4" fmla="*/ 152400 w 393700"/>
                <a:gd name="connsiteY4" fmla="*/ 82550 h 679450"/>
                <a:gd name="connsiteX5" fmla="*/ 304800 w 393700"/>
                <a:gd name="connsiteY5" fmla="*/ 0 h 679450"/>
                <a:gd name="connsiteX6" fmla="*/ 355600 w 393700"/>
                <a:gd name="connsiteY6" fmla="*/ 25400 h 679450"/>
                <a:gd name="connsiteX7" fmla="*/ 393700 w 393700"/>
                <a:gd name="connsiteY7" fmla="*/ 114300 h 679450"/>
                <a:gd name="connsiteX8" fmla="*/ 393700 w 393700"/>
                <a:gd name="connsiteY8" fmla="*/ 114300 h 679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700" h="679450">
                  <a:moveTo>
                    <a:pt x="76200" y="679450"/>
                  </a:moveTo>
                  <a:lnTo>
                    <a:pt x="38100" y="609600"/>
                  </a:lnTo>
                  <a:lnTo>
                    <a:pt x="0" y="381000"/>
                  </a:lnTo>
                  <a:lnTo>
                    <a:pt x="57150" y="209550"/>
                  </a:lnTo>
                  <a:lnTo>
                    <a:pt x="152400" y="82550"/>
                  </a:lnTo>
                  <a:lnTo>
                    <a:pt x="304800" y="0"/>
                  </a:lnTo>
                  <a:lnTo>
                    <a:pt x="355600" y="25400"/>
                  </a:lnTo>
                  <a:lnTo>
                    <a:pt x="393700" y="114300"/>
                  </a:lnTo>
                  <a:lnTo>
                    <a:pt x="393700" y="114300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094122" y="2604133"/>
              <a:ext cx="210105" cy="187232"/>
            </a:xfrm>
            <a:prstGeom prst="ellipse">
              <a:avLst/>
            </a:prstGeom>
            <a:solidFill>
              <a:srgbClr val="C0504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Arrow Connector 38"/>
            <p:cNvCxnSpPr>
              <a:endCxn id="37" idx="2"/>
            </p:cNvCxnSpPr>
            <p:nvPr/>
          </p:nvCxnSpPr>
          <p:spPr>
            <a:xfrm>
              <a:off x="3304186" y="2738616"/>
              <a:ext cx="175531" cy="80709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Striped Right Arrow 49"/>
            <p:cNvSpPr/>
            <p:nvPr/>
          </p:nvSpPr>
          <p:spPr>
            <a:xfrm>
              <a:off x="1942317" y="3005095"/>
              <a:ext cx="705583" cy="518870"/>
            </a:xfrm>
            <a:prstGeom prst="stripedRightArrow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580091" y="2791365"/>
              <a:ext cx="1362226" cy="87016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99000"/>
              </a:schemeClr>
            </a:solidFill>
            <a:ln>
              <a:solidFill>
                <a:srgbClr val="4E67C8"/>
              </a:solidFill>
            </a:ln>
            <a:effectLst>
              <a:innerShdw blurRad="180975" dist="215900" dir="2880000">
                <a:schemeClr val="accent2"/>
              </a:innerShdw>
            </a:effectLst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995987" y="2590186"/>
              <a:ext cx="210105" cy="187232"/>
            </a:xfrm>
            <a:prstGeom prst="ellipse">
              <a:avLst/>
            </a:prstGeom>
            <a:solidFill>
              <a:srgbClr val="C0504D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Arrow Connector 59"/>
            <p:cNvCxnSpPr>
              <a:endCxn id="58" idx="2"/>
            </p:cNvCxnSpPr>
            <p:nvPr/>
          </p:nvCxnSpPr>
          <p:spPr>
            <a:xfrm>
              <a:off x="1206051" y="2724669"/>
              <a:ext cx="175531" cy="80709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Freeform 60"/>
            <p:cNvSpPr/>
            <p:nvPr/>
          </p:nvSpPr>
          <p:spPr>
            <a:xfrm>
              <a:off x="1027588" y="2659038"/>
              <a:ext cx="643326" cy="1112993"/>
            </a:xfrm>
            <a:custGeom>
              <a:avLst/>
              <a:gdLst>
                <a:gd name="connsiteX0" fmla="*/ 76200 w 393700"/>
                <a:gd name="connsiteY0" fmla="*/ 679450 h 679450"/>
                <a:gd name="connsiteX1" fmla="*/ 38100 w 393700"/>
                <a:gd name="connsiteY1" fmla="*/ 609600 h 679450"/>
                <a:gd name="connsiteX2" fmla="*/ 0 w 393700"/>
                <a:gd name="connsiteY2" fmla="*/ 381000 h 679450"/>
                <a:gd name="connsiteX3" fmla="*/ 57150 w 393700"/>
                <a:gd name="connsiteY3" fmla="*/ 209550 h 679450"/>
                <a:gd name="connsiteX4" fmla="*/ 152400 w 393700"/>
                <a:gd name="connsiteY4" fmla="*/ 82550 h 679450"/>
                <a:gd name="connsiteX5" fmla="*/ 304800 w 393700"/>
                <a:gd name="connsiteY5" fmla="*/ 0 h 679450"/>
                <a:gd name="connsiteX6" fmla="*/ 355600 w 393700"/>
                <a:gd name="connsiteY6" fmla="*/ 25400 h 679450"/>
                <a:gd name="connsiteX7" fmla="*/ 393700 w 393700"/>
                <a:gd name="connsiteY7" fmla="*/ 114300 h 679450"/>
                <a:gd name="connsiteX8" fmla="*/ 393700 w 393700"/>
                <a:gd name="connsiteY8" fmla="*/ 114300 h 679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700" h="679450">
                  <a:moveTo>
                    <a:pt x="76200" y="679450"/>
                  </a:moveTo>
                  <a:lnTo>
                    <a:pt x="38100" y="609600"/>
                  </a:lnTo>
                  <a:lnTo>
                    <a:pt x="0" y="381000"/>
                  </a:lnTo>
                  <a:lnTo>
                    <a:pt x="57150" y="209550"/>
                  </a:lnTo>
                  <a:lnTo>
                    <a:pt x="152400" y="82550"/>
                  </a:lnTo>
                  <a:lnTo>
                    <a:pt x="304800" y="0"/>
                  </a:lnTo>
                  <a:lnTo>
                    <a:pt x="355600" y="25400"/>
                  </a:lnTo>
                  <a:lnTo>
                    <a:pt x="393700" y="114300"/>
                  </a:lnTo>
                  <a:lnTo>
                    <a:pt x="393700" y="114300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1"/>
            <p:cNvSpPr/>
            <p:nvPr/>
          </p:nvSpPr>
          <p:spPr>
            <a:xfrm>
              <a:off x="1157291" y="2659038"/>
              <a:ext cx="643326" cy="1112993"/>
            </a:xfrm>
            <a:custGeom>
              <a:avLst/>
              <a:gdLst>
                <a:gd name="connsiteX0" fmla="*/ 76200 w 393700"/>
                <a:gd name="connsiteY0" fmla="*/ 679450 h 679450"/>
                <a:gd name="connsiteX1" fmla="*/ 38100 w 393700"/>
                <a:gd name="connsiteY1" fmla="*/ 609600 h 679450"/>
                <a:gd name="connsiteX2" fmla="*/ 0 w 393700"/>
                <a:gd name="connsiteY2" fmla="*/ 381000 h 679450"/>
                <a:gd name="connsiteX3" fmla="*/ 57150 w 393700"/>
                <a:gd name="connsiteY3" fmla="*/ 209550 h 679450"/>
                <a:gd name="connsiteX4" fmla="*/ 152400 w 393700"/>
                <a:gd name="connsiteY4" fmla="*/ 82550 h 679450"/>
                <a:gd name="connsiteX5" fmla="*/ 304800 w 393700"/>
                <a:gd name="connsiteY5" fmla="*/ 0 h 679450"/>
                <a:gd name="connsiteX6" fmla="*/ 355600 w 393700"/>
                <a:gd name="connsiteY6" fmla="*/ 25400 h 679450"/>
                <a:gd name="connsiteX7" fmla="*/ 393700 w 393700"/>
                <a:gd name="connsiteY7" fmla="*/ 114300 h 679450"/>
                <a:gd name="connsiteX8" fmla="*/ 393700 w 393700"/>
                <a:gd name="connsiteY8" fmla="*/ 114300 h 679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700" h="679450">
                  <a:moveTo>
                    <a:pt x="76200" y="679450"/>
                  </a:moveTo>
                  <a:lnTo>
                    <a:pt x="38100" y="609600"/>
                  </a:lnTo>
                  <a:lnTo>
                    <a:pt x="0" y="381000"/>
                  </a:lnTo>
                  <a:lnTo>
                    <a:pt x="57150" y="209550"/>
                  </a:lnTo>
                  <a:lnTo>
                    <a:pt x="152400" y="82550"/>
                  </a:lnTo>
                  <a:lnTo>
                    <a:pt x="304800" y="0"/>
                  </a:lnTo>
                  <a:lnTo>
                    <a:pt x="355600" y="25400"/>
                  </a:lnTo>
                  <a:lnTo>
                    <a:pt x="393700" y="114300"/>
                  </a:lnTo>
                  <a:lnTo>
                    <a:pt x="393700" y="114300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 flipV="1">
              <a:off x="1115247" y="2670297"/>
              <a:ext cx="359086" cy="28374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1158792" y="3280581"/>
              <a:ext cx="99680" cy="423909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>
              <a:off x="1048368" y="2791365"/>
              <a:ext cx="210105" cy="187232"/>
            </a:xfrm>
            <a:prstGeom prst="ellipse">
              <a:avLst/>
            </a:prstGeom>
            <a:solidFill>
              <a:srgbClr val="EFE5DB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1060785" y="3186965"/>
              <a:ext cx="210105" cy="187232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964959" flipH="1" flipV="1">
              <a:off x="635752" y="2769820"/>
              <a:ext cx="904573" cy="765544"/>
            </a:xfrm>
            <a:custGeom>
              <a:avLst/>
              <a:gdLst>
                <a:gd name="connsiteX0" fmla="*/ 76200 w 393700"/>
                <a:gd name="connsiteY0" fmla="*/ 679450 h 679450"/>
                <a:gd name="connsiteX1" fmla="*/ 38100 w 393700"/>
                <a:gd name="connsiteY1" fmla="*/ 609600 h 679450"/>
                <a:gd name="connsiteX2" fmla="*/ 0 w 393700"/>
                <a:gd name="connsiteY2" fmla="*/ 381000 h 679450"/>
                <a:gd name="connsiteX3" fmla="*/ 57150 w 393700"/>
                <a:gd name="connsiteY3" fmla="*/ 209550 h 679450"/>
                <a:gd name="connsiteX4" fmla="*/ 152400 w 393700"/>
                <a:gd name="connsiteY4" fmla="*/ 82550 h 679450"/>
                <a:gd name="connsiteX5" fmla="*/ 304800 w 393700"/>
                <a:gd name="connsiteY5" fmla="*/ 0 h 679450"/>
                <a:gd name="connsiteX6" fmla="*/ 355600 w 393700"/>
                <a:gd name="connsiteY6" fmla="*/ 25400 h 679450"/>
                <a:gd name="connsiteX7" fmla="*/ 393700 w 393700"/>
                <a:gd name="connsiteY7" fmla="*/ 114300 h 679450"/>
                <a:gd name="connsiteX8" fmla="*/ 393700 w 393700"/>
                <a:gd name="connsiteY8" fmla="*/ 114300 h 679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700" h="679450">
                  <a:moveTo>
                    <a:pt x="76200" y="679450"/>
                  </a:moveTo>
                  <a:lnTo>
                    <a:pt x="38100" y="609600"/>
                  </a:lnTo>
                  <a:lnTo>
                    <a:pt x="0" y="381000"/>
                  </a:lnTo>
                  <a:lnTo>
                    <a:pt x="57150" y="209550"/>
                  </a:lnTo>
                  <a:lnTo>
                    <a:pt x="152400" y="82550"/>
                  </a:lnTo>
                  <a:lnTo>
                    <a:pt x="304800" y="0"/>
                  </a:lnTo>
                  <a:lnTo>
                    <a:pt x="355600" y="25400"/>
                  </a:lnTo>
                  <a:lnTo>
                    <a:pt x="393700" y="114300"/>
                  </a:lnTo>
                  <a:lnTo>
                    <a:pt x="393700" y="114300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-12700" y="2415425"/>
            <a:ext cx="115664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aseline="30000" dirty="0" smtClean="0"/>
              <a:t>   238</a:t>
            </a:r>
            <a:r>
              <a:rPr lang="en-US" sz="2400" dirty="0" smtClean="0"/>
              <a:t>U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baseline="30000" dirty="0" smtClean="0"/>
              <a:t>237,239</a:t>
            </a:r>
            <a:r>
              <a:rPr lang="en-US" sz="2400" dirty="0" smtClean="0"/>
              <a:t>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42856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0901" y="118612"/>
            <a:ext cx="3022599" cy="795788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Case actinides</a:t>
            </a: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Discussions on NLD and γSF, Krapperup, 16-18 Nov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27B-48BC-1744-995C-7D4789068EE9}" type="slidenum">
              <a:rPr lang="en-US" smtClean="0"/>
              <a:t>11</a:t>
            </a:fld>
            <a:endParaRPr lang="en-US"/>
          </a:p>
        </p:txBody>
      </p:sp>
      <p:pic>
        <p:nvPicPr>
          <p:cNvPr id="43" name="Picture 42" descr="Screen Shot 2014-06-09 at 20.40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8" y="1511564"/>
            <a:ext cx="3625223" cy="4483100"/>
          </a:xfrm>
          <a:prstGeom prst="rect">
            <a:avLst/>
          </a:prstGeom>
        </p:spPr>
      </p:pic>
      <p:pic>
        <p:nvPicPr>
          <p:cNvPr id="44" name="Picture 43" descr="Screen Shot 2014-06-09 at 20.41.2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171" y="1511564"/>
            <a:ext cx="3173329" cy="4559036"/>
          </a:xfrm>
          <a:prstGeom prst="rect">
            <a:avLst/>
          </a:prstGeom>
        </p:spPr>
      </p:pic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3924112"/>
              </p:ext>
            </p:extLst>
          </p:nvPr>
        </p:nvGraphicFramePr>
        <p:xfrm>
          <a:off x="1352550" y="1078830"/>
          <a:ext cx="2216150" cy="4585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Equation" r:id="rId5" imgW="1104900" imgH="228600" progId="Equation.3">
                  <p:embed/>
                </p:oleObj>
              </mc:Choice>
              <mc:Fallback>
                <p:oleObj name="Equation" r:id="rId5" imgW="1104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52550" y="1078830"/>
                        <a:ext cx="2216150" cy="4585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2371492"/>
              </p:ext>
            </p:extLst>
          </p:nvPr>
        </p:nvGraphicFramePr>
        <p:xfrm>
          <a:off x="5822950" y="1066800"/>
          <a:ext cx="239395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Equation" r:id="rId7" imgW="1193800" imgH="241300" progId="Equation.3">
                  <p:embed/>
                </p:oleObj>
              </mc:Choice>
              <mc:Fallback>
                <p:oleObj name="Equation" r:id="rId7" imgW="11938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822950" y="1066800"/>
                        <a:ext cx="2393950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 Box 8"/>
          <p:cNvSpPr txBox="1">
            <a:spLocks noChangeArrowheads="1"/>
          </p:cNvSpPr>
          <p:nvPr/>
        </p:nvSpPr>
        <p:spPr bwMode="auto">
          <a:xfrm>
            <a:off x="1000337" y="5901693"/>
            <a:ext cx="1838013" cy="52322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dirty="0" smtClean="0">
                <a:sym typeface="Symbol" charset="0"/>
              </a:rPr>
              <a:t>M. Guttormsen </a:t>
            </a:r>
            <a:r>
              <a:rPr lang="en-US" sz="1400" dirty="0">
                <a:sym typeface="Symbol" charset="0"/>
              </a:rPr>
              <a:t>et al., </a:t>
            </a:r>
            <a:endParaRPr lang="en-US" sz="1400" dirty="0" smtClean="0">
              <a:sym typeface="Symbol" charset="0"/>
            </a:endParaRPr>
          </a:p>
          <a:p>
            <a:r>
              <a:rPr lang="en-US" sz="1400" dirty="0" smtClean="0">
                <a:sym typeface="Symbol" charset="0"/>
              </a:rPr>
              <a:t>PRC </a:t>
            </a:r>
            <a:r>
              <a:rPr lang="en-US" sz="1400" b="1" dirty="0" smtClean="0">
                <a:sym typeface="Symbol" charset="0"/>
              </a:rPr>
              <a:t>88</a:t>
            </a:r>
            <a:r>
              <a:rPr lang="en-US" sz="1400" dirty="0" smtClean="0">
                <a:sym typeface="Symbol" charset="0"/>
              </a:rPr>
              <a:t>, 024307 </a:t>
            </a:r>
            <a:r>
              <a:rPr lang="en-US" sz="1400" dirty="0">
                <a:sym typeface="Symbol" charset="0"/>
              </a:rPr>
              <a:t>(</a:t>
            </a:r>
            <a:r>
              <a:rPr lang="en-US" sz="1400" dirty="0" smtClean="0">
                <a:sym typeface="Symbol" charset="0"/>
              </a:rPr>
              <a:t>2014)</a:t>
            </a:r>
            <a:endParaRPr lang="en-US" sz="1400" dirty="0">
              <a:sym typeface="Symbo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014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050" y="5240338"/>
            <a:ext cx="3562350" cy="1236662"/>
          </a:xfrm>
        </p:spPr>
        <p:txBody>
          <a:bodyPr/>
          <a:lstStyle/>
          <a:p>
            <a:r>
              <a:rPr lang="en-US" dirty="0" smtClean="0"/>
              <a:t>Thank you 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Discussions on NLD and γSF, Krapperup, 16-18 Nov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27B-48BC-1744-995C-7D4789068EE9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 descr="Screen Shot 2015-11-13 at 11.23.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20" y="52639"/>
            <a:ext cx="4777180" cy="61513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4800" y="5872718"/>
            <a:ext cx="468184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Mr. </a:t>
            </a:r>
            <a:r>
              <a:rPr lang="en-US" dirty="0" err="1" smtClean="0"/>
              <a:t>Osbome</a:t>
            </a:r>
            <a:r>
              <a:rPr lang="en-US" dirty="0" smtClean="0"/>
              <a:t>, may I be excused? My brain is full.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6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27B-48BC-1744-995C-7D4789068EE9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Discussions on NLD and γSF, Krapperup, 16-18 Nov 2015</a:t>
            </a:r>
            <a:endParaRPr lang="en-US" dirty="0"/>
          </a:p>
        </p:txBody>
      </p:sp>
      <p:pic>
        <p:nvPicPr>
          <p:cNvPr id="7" name="Picture 6" descr="Screen Shot 2015-11-13 at 14.04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31300" cy="619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26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17538"/>
            <a:ext cx="3543300" cy="65536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Case titanium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27B-48BC-1744-995C-7D4789068EE9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Discussions on NLD and γSF, Krapperup, 16-18 Nov 2015</a:t>
            </a:r>
            <a:endParaRPr lang="en-US" dirty="0"/>
          </a:p>
        </p:txBody>
      </p:sp>
      <p:pic>
        <p:nvPicPr>
          <p:cNvPr id="8" name="Picture 7" descr="Screen Shot 2015-11-13 at 12.54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" y="1422403"/>
            <a:ext cx="4799583" cy="4677295"/>
          </a:xfrm>
          <a:prstGeom prst="rect">
            <a:avLst/>
          </a:prstGeom>
        </p:spPr>
      </p:pic>
      <p:pic>
        <p:nvPicPr>
          <p:cNvPr id="9" name="Picture 8" descr="Screen Shot 2015-11-13 at 12.55.2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10" y="368307"/>
            <a:ext cx="4360715" cy="565198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17291" y="3284589"/>
            <a:ext cx="1969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 = (</a:t>
            </a:r>
            <a:r>
              <a:rPr lang="en-US" sz="2800" dirty="0" err="1" smtClean="0"/>
              <a:t>dS</a:t>
            </a:r>
            <a:r>
              <a:rPr lang="en-US" sz="2800" dirty="0" smtClean="0"/>
              <a:t>/</a:t>
            </a:r>
            <a:r>
              <a:rPr lang="en-US" sz="2800" dirty="0" err="1" smtClean="0"/>
              <a:t>dE</a:t>
            </a:r>
            <a:r>
              <a:rPr lang="en-US" sz="2800" dirty="0" smtClean="0"/>
              <a:t>)</a:t>
            </a:r>
            <a:r>
              <a:rPr lang="en-US" sz="2800" baseline="30000" dirty="0" smtClean="0"/>
              <a:t>-1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6463291" y="668389"/>
            <a:ext cx="1975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</a:t>
            </a:r>
            <a:r>
              <a:rPr lang="en-US" sz="2800" dirty="0" smtClean="0"/>
              <a:t> = </a:t>
            </a:r>
            <a:r>
              <a:rPr lang="en-US" sz="2800" dirty="0" err="1" smtClean="0"/>
              <a:t>ln</a:t>
            </a:r>
            <a:r>
              <a:rPr lang="en-US" sz="2800" dirty="0" smtClean="0"/>
              <a:t> (</a:t>
            </a:r>
            <a:r>
              <a:rPr lang="en-US" sz="2800" dirty="0" smtClean="0">
                <a:latin typeface="Symbol" charset="2"/>
                <a:cs typeface="Symbol" charset="2"/>
              </a:rPr>
              <a:t>r</a:t>
            </a:r>
            <a:r>
              <a:rPr lang="en-US" sz="2800" dirty="0" smtClean="0"/>
              <a:t>/</a:t>
            </a:r>
            <a:r>
              <a:rPr lang="en-US" sz="2800" dirty="0" smtClean="0">
                <a:latin typeface="Symbol" charset="2"/>
                <a:cs typeface="Symbol" charset="2"/>
              </a:rPr>
              <a:t>r</a:t>
            </a:r>
            <a:r>
              <a:rPr lang="en-US" sz="2800" baseline="-25000" dirty="0" smtClean="0"/>
              <a:t>0</a:t>
            </a:r>
            <a:r>
              <a:rPr lang="en-US" sz="2800" dirty="0" smtClean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09361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Discussions on NLD and γSF, Krapperup, 16-18 Nov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27B-48BC-1744-995C-7D4789068EE9}" type="slidenum">
              <a:rPr lang="en-US" smtClean="0"/>
              <a:t>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Case Tin</a:t>
            </a:r>
            <a:endParaRPr lang="en-US" dirty="0"/>
          </a:p>
        </p:txBody>
      </p:sp>
      <p:pic>
        <p:nvPicPr>
          <p:cNvPr id="14" name="Picture 13" descr="Screen Shot 2015-11-13 at 12.50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1905001"/>
            <a:ext cx="6819900" cy="436968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94100" y="1381781"/>
            <a:ext cx="1969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 = (</a:t>
            </a:r>
            <a:r>
              <a:rPr lang="en-US" sz="2800" dirty="0" err="1" smtClean="0"/>
              <a:t>dS</a:t>
            </a:r>
            <a:r>
              <a:rPr lang="en-US" sz="2800" dirty="0" smtClean="0"/>
              <a:t>/</a:t>
            </a:r>
            <a:r>
              <a:rPr lang="en-US" sz="2800" dirty="0" err="1" smtClean="0"/>
              <a:t>dE</a:t>
            </a:r>
            <a:r>
              <a:rPr lang="en-US" sz="2800" dirty="0" smtClean="0"/>
              <a:t>)</a:t>
            </a:r>
            <a:r>
              <a:rPr lang="en-US" sz="2800" baseline="30000" dirty="0" smtClean="0"/>
              <a:t>-1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68297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Discussions on NLD and γSF, Krapperup, 16-18 Nov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27B-48BC-1744-995C-7D4789068EE9}" type="slidenum">
              <a:rPr lang="en-US" smtClean="0"/>
              <a:t>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Tin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79400" y="363538"/>
            <a:ext cx="2603500" cy="1858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/>
              <a:t>Helmholtz free energy </a:t>
            </a:r>
            <a:br>
              <a:rPr lang="en-US" sz="3600" dirty="0" smtClean="0"/>
            </a:br>
            <a:r>
              <a:rPr lang="en-US" sz="3600" baseline="30000" dirty="0" smtClean="0"/>
              <a:t>116,117</a:t>
            </a:r>
            <a:r>
              <a:rPr lang="en-US" sz="3600" dirty="0" smtClean="0"/>
              <a:t>Sn</a:t>
            </a:r>
            <a:endParaRPr lang="en-US" sz="3600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457200" y="1765300"/>
            <a:ext cx="7632700" cy="398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1800" dirty="0">
              <a:sym typeface="Symbol" charset="0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39700" y="6016823"/>
            <a:ext cx="3645232" cy="30777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ym typeface="Symbol" charset="0"/>
              </a:rPr>
              <a:t>U</a:t>
            </a:r>
            <a:r>
              <a:rPr lang="en-US" sz="1400" dirty="0" smtClean="0">
                <a:sym typeface="Symbol" charset="0"/>
              </a:rPr>
              <a:t>. </a:t>
            </a:r>
            <a:r>
              <a:rPr lang="en-US" sz="1400" dirty="0" err="1" smtClean="0">
                <a:sym typeface="Symbol" charset="0"/>
              </a:rPr>
              <a:t>Agvaanluvsan</a:t>
            </a:r>
            <a:r>
              <a:rPr lang="en-US" sz="1400" dirty="0" smtClean="0">
                <a:sym typeface="Symbol" charset="0"/>
              </a:rPr>
              <a:t> et </a:t>
            </a:r>
            <a:r>
              <a:rPr lang="en-US" sz="1400" dirty="0">
                <a:sym typeface="Symbol" charset="0"/>
              </a:rPr>
              <a:t>al., </a:t>
            </a:r>
            <a:r>
              <a:rPr lang="en-US" sz="1400" dirty="0" smtClean="0">
                <a:sym typeface="Symbol" charset="0"/>
              </a:rPr>
              <a:t>PRC </a:t>
            </a:r>
            <a:r>
              <a:rPr lang="en-US" sz="1400" b="1" dirty="0" smtClean="0">
                <a:sym typeface="Symbol" charset="0"/>
              </a:rPr>
              <a:t>79</a:t>
            </a:r>
            <a:r>
              <a:rPr lang="en-US" sz="1400" dirty="0" smtClean="0">
                <a:sym typeface="Symbol" charset="0"/>
              </a:rPr>
              <a:t>, 014320 (2009)</a:t>
            </a:r>
            <a:endParaRPr lang="en-US" sz="1400" dirty="0">
              <a:sym typeface="Symbol" charset="0"/>
            </a:endParaRPr>
          </a:p>
        </p:txBody>
      </p:sp>
      <p:pic>
        <p:nvPicPr>
          <p:cNvPr id="10" name="Picture 9" descr="Screen Shot 2015-11-13 at 12.24.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9" y="317507"/>
            <a:ext cx="6355567" cy="57610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5100" y="2959100"/>
            <a:ext cx="2641982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</a:t>
            </a:r>
            <a:r>
              <a:rPr lang="en-US" sz="2400" baseline="-25000" dirty="0" smtClean="0"/>
              <a:t>c</a:t>
            </a:r>
            <a:r>
              <a:rPr lang="en-US" sz="2400" dirty="0" smtClean="0"/>
              <a:t>(E) = E – </a:t>
            </a:r>
            <a:r>
              <a:rPr lang="en-US" sz="2400" dirty="0" err="1" smtClean="0"/>
              <a:t>T</a:t>
            </a:r>
            <a:r>
              <a:rPr lang="en-US" sz="2400" baseline="-25000" dirty="0" err="1" smtClean="0"/>
              <a:t>c</a:t>
            </a:r>
            <a:r>
              <a:rPr lang="en-US" sz="2400" baseline="-25000" dirty="0" smtClean="0"/>
              <a:t> </a:t>
            </a:r>
            <a:r>
              <a:rPr lang="en-US" sz="2400" dirty="0" smtClean="0"/>
              <a:t>S(E)</a:t>
            </a:r>
          </a:p>
          <a:p>
            <a:endParaRPr lang="en-US" sz="2400" dirty="0" smtClean="0"/>
          </a:p>
          <a:p>
            <a:r>
              <a:rPr lang="en-US" sz="2400" dirty="0" smtClean="0"/>
              <a:t>F</a:t>
            </a:r>
            <a:r>
              <a:rPr lang="en-US" sz="2400" baseline="-25000" dirty="0" smtClean="0"/>
              <a:t>c</a:t>
            </a:r>
            <a:r>
              <a:rPr lang="en-US" sz="2400" dirty="0" smtClean="0"/>
              <a:t>(E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) = F</a:t>
            </a:r>
            <a:r>
              <a:rPr lang="en-US" sz="2400" baseline="-25000" dirty="0" smtClean="0"/>
              <a:t>c</a:t>
            </a:r>
            <a:r>
              <a:rPr lang="en-US" sz="2400" dirty="0" smtClean="0"/>
              <a:t>(E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) =F</a:t>
            </a:r>
            <a:r>
              <a:rPr lang="en-US" sz="2400" baseline="-25000" dirty="0" smtClean="0"/>
              <a:t>0</a:t>
            </a:r>
          </a:p>
          <a:p>
            <a:endParaRPr lang="en-US" sz="2400" dirty="0"/>
          </a:p>
          <a:p>
            <a:r>
              <a:rPr lang="en-US" sz="1400" dirty="0" err="1"/>
              <a:t>Jooyoung</a:t>
            </a:r>
            <a:r>
              <a:rPr lang="en-US" sz="1400" dirty="0"/>
              <a:t> Lee and J. M. </a:t>
            </a:r>
            <a:r>
              <a:rPr lang="en-US" sz="1400" dirty="0" err="1"/>
              <a:t>Kosterlitz</a:t>
            </a:r>
            <a:r>
              <a:rPr lang="en-US" sz="1400" dirty="0"/>
              <a:t>, </a:t>
            </a:r>
          </a:p>
          <a:p>
            <a:r>
              <a:rPr lang="en-US" sz="1400" dirty="0" smtClean="0"/>
              <a:t>Phys</a:t>
            </a:r>
            <a:r>
              <a:rPr lang="en-US" sz="1400" dirty="0"/>
              <a:t>. Rev. B </a:t>
            </a:r>
            <a:r>
              <a:rPr lang="en-US" sz="1400" b="1" dirty="0"/>
              <a:t>43</a:t>
            </a:r>
            <a:r>
              <a:rPr lang="en-US" sz="1400" dirty="0"/>
              <a:t>, 3265 (1991)</a:t>
            </a:r>
            <a:r>
              <a:rPr lang="en-US" sz="2400" dirty="0"/>
              <a:t> </a:t>
            </a:r>
            <a:endParaRPr lang="en-US" sz="2400" dirty="0" smtClean="0">
              <a:effectLst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35660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creen Shot 2015-11-13 at 13.00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739" y="2834158"/>
            <a:ext cx="6552261" cy="352219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Discussions on NLD and γSF, Krapperup, 16-18 Nov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27B-48BC-1744-995C-7D4789068EE9}" type="slidenum">
              <a:rPr lang="en-US" smtClean="0"/>
              <a:t>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0350" y="522034"/>
            <a:ext cx="3898900" cy="1382966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>
                <a:effectLst/>
              </a:rPr>
              <a:t>Case ytterbium, </a:t>
            </a:r>
            <a:br>
              <a:rPr lang="en-US" sz="3600" dirty="0" smtClean="0">
                <a:effectLst/>
              </a:rPr>
            </a:br>
            <a:r>
              <a:rPr lang="en-US" sz="3600" dirty="0" smtClean="0">
                <a:effectLst/>
              </a:rPr>
              <a:t>single </a:t>
            </a:r>
            <a:r>
              <a:rPr lang="en-US" sz="3600" dirty="0" err="1" smtClean="0">
                <a:effectLst/>
              </a:rPr>
              <a:t>qp</a:t>
            </a:r>
            <a:r>
              <a:rPr lang="en-US" sz="3600" dirty="0" smtClean="0">
                <a:effectLst/>
              </a:rPr>
              <a:t> entropy</a:t>
            </a:r>
            <a:br>
              <a:rPr lang="en-US" sz="3600" dirty="0" smtClean="0">
                <a:effectLst/>
              </a:rPr>
            </a:br>
            <a:r>
              <a:rPr lang="en-US" sz="3600" dirty="0" smtClean="0">
                <a:effectLst/>
              </a:rPr>
              <a:t> </a:t>
            </a:r>
            <a:r>
              <a:rPr lang="en-US" sz="3100" dirty="0" smtClean="0">
                <a:effectLst/>
              </a:rPr>
              <a:t/>
            </a:r>
            <a:br>
              <a:rPr lang="en-US" sz="3100" dirty="0" smtClean="0">
                <a:effectLst/>
              </a:rPr>
            </a:br>
            <a:r>
              <a:rPr lang="en-US" sz="3100" dirty="0" err="1" smtClean="0">
                <a:effectLst/>
              </a:rPr>
              <a:t>T</a:t>
            </a:r>
            <a:r>
              <a:rPr lang="en-US" sz="3100" baseline="-25000" dirty="0" err="1" smtClean="0">
                <a:effectLst/>
              </a:rPr>
              <a:t>c</a:t>
            </a:r>
            <a:r>
              <a:rPr lang="en-US" sz="3100" dirty="0" smtClean="0">
                <a:effectLst/>
              </a:rPr>
              <a:t> = ∆/∆S</a:t>
            </a:r>
            <a:endParaRPr lang="en-US" dirty="0"/>
          </a:p>
        </p:txBody>
      </p:sp>
      <p:pic>
        <p:nvPicPr>
          <p:cNvPr id="3" name="Picture 2" descr="Screen Shot 2015-11-13 at 13.00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12" y="819150"/>
            <a:ext cx="2782512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01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creen Shot 2015-11-13 at 13.25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636200"/>
            <a:ext cx="1676400" cy="6909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0801" y="-35944"/>
            <a:ext cx="6883399" cy="998988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Case </a:t>
            </a:r>
            <a:r>
              <a:rPr lang="en-US" sz="3200" dirty="0" smtClean="0"/>
              <a:t>d</a:t>
            </a:r>
            <a:r>
              <a:rPr lang="en-US" sz="3200" dirty="0" smtClean="0"/>
              <a:t>ysprosium, </a:t>
            </a:r>
            <a:br>
              <a:rPr lang="en-US" sz="3200" dirty="0" smtClean="0"/>
            </a:br>
            <a:r>
              <a:rPr lang="en-US" sz="3200" dirty="0" smtClean="0">
                <a:latin typeface="Symbol" charset="2"/>
                <a:cs typeface="Symbol" charset="2"/>
              </a:rPr>
              <a:t>m-</a:t>
            </a:r>
            <a:r>
              <a:rPr lang="en-US" sz="3200" dirty="0" smtClean="0"/>
              <a:t>canonical and canonical ensemble</a:t>
            </a:r>
            <a:endParaRPr lang="en-US" sz="3200" dirty="0">
              <a:latin typeface="Symbol" charset="2"/>
              <a:cs typeface="Symbol" charset="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Discussions on NLD and γSF, Krapperup, 16-18 Nov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27B-48BC-1744-995C-7D4789068EE9}" type="slidenum">
              <a:rPr lang="en-US" smtClean="0"/>
              <a:t>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 flipH="1">
            <a:off x="3116457" y="5835157"/>
            <a:ext cx="71243" cy="20855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87700" y="5777011"/>
            <a:ext cx="622300" cy="266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760241" y="6069111"/>
            <a:ext cx="40888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l-PL" sz="1400" dirty="0" smtClean="0"/>
              <a:t>H.T. </a:t>
            </a:r>
            <a:r>
              <a:rPr lang="pl-PL" sz="1400" dirty="0" err="1" smtClean="0"/>
              <a:t>Nyhus</a:t>
            </a:r>
            <a:r>
              <a:rPr lang="pl-PL" sz="1400" dirty="0" smtClean="0"/>
              <a:t> et al.,  PRC </a:t>
            </a:r>
            <a:r>
              <a:rPr lang="pl-PL" sz="1400" b="1" dirty="0" smtClean="0"/>
              <a:t>88</a:t>
            </a:r>
            <a:r>
              <a:rPr lang="pl-PL" sz="1400" dirty="0"/>
              <a:t>, </a:t>
            </a:r>
            <a:r>
              <a:rPr lang="pl-PL" sz="1400" dirty="0" smtClean="0"/>
              <a:t>014323 </a:t>
            </a:r>
            <a:r>
              <a:rPr lang="pl-PL" sz="1400" dirty="0"/>
              <a:t>(</a:t>
            </a:r>
            <a:r>
              <a:rPr lang="pl-PL" sz="1400" dirty="0" smtClean="0"/>
              <a:t>2012)</a:t>
            </a:r>
            <a:endParaRPr lang="en-US" sz="1400" dirty="0"/>
          </a:p>
        </p:txBody>
      </p:sp>
      <p:pic>
        <p:nvPicPr>
          <p:cNvPr id="3" name="Picture 2" descr="Screen Shot 2015-11-13 at 13.20.5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829" y="1117600"/>
            <a:ext cx="3037214" cy="4926111"/>
          </a:xfrm>
          <a:prstGeom prst="rect">
            <a:avLst/>
          </a:prstGeom>
        </p:spPr>
      </p:pic>
      <p:pic>
        <p:nvPicPr>
          <p:cNvPr id="8" name="Picture 7" descr="Screen Shot 2015-11-13 at 13.20.3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04" y="2406157"/>
            <a:ext cx="3792295" cy="3955054"/>
          </a:xfrm>
          <a:prstGeom prst="rect">
            <a:avLst/>
          </a:prstGeom>
        </p:spPr>
      </p:pic>
      <p:pic>
        <p:nvPicPr>
          <p:cNvPr id="14" name="Picture 13" descr="Screen Shot 2015-11-13 at 13.25.3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44600"/>
            <a:ext cx="3619500" cy="533400"/>
          </a:xfrm>
          <a:prstGeom prst="rect">
            <a:avLst/>
          </a:prstGeom>
        </p:spPr>
      </p:pic>
      <p:pic>
        <p:nvPicPr>
          <p:cNvPr id="15" name="Picture 14" descr="Screen Shot 2015-11-13 at 13.25.4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7350"/>
            <a:ext cx="1727200" cy="901700"/>
          </a:xfrm>
          <a:prstGeom prst="rect">
            <a:avLst/>
          </a:prstGeom>
        </p:spPr>
      </p:pic>
      <p:pic>
        <p:nvPicPr>
          <p:cNvPr id="16" name="Picture 15" descr="Screen Shot 2015-11-13 at 13.26.03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670050"/>
            <a:ext cx="1625600" cy="889000"/>
          </a:xfrm>
          <a:prstGeom prst="rect">
            <a:avLst/>
          </a:prstGeom>
        </p:spPr>
      </p:pic>
      <p:pic>
        <p:nvPicPr>
          <p:cNvPr id="18" name="Picture 17" descr="Screen Shot 2015-11-13 at 13.29.3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298" y="1419836"/>
            <a:ext cx="1854201" cy="561364"/>
          </a:xfrm>
          <a:prstGeom prst="rect">
            <a:avLst/>
          </a:prstGeom>
        </p:spPr>
      </p:pic>
      <p:pic>
        <p:nvPicPr>
          <p:cNvPr id="19" name="Picture 18" descr="Screen Shot 2015-11-13 at 13.29.39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168" y="1961657"/>
            <a:ext cx="1874631" cy="444500"/>
          </a:xfrm>
          <a:prstGeom prst="rect">
            <a:avLst/>
          </a:prstGeom>
        </p:spPr>
      </p:pic>
      <p:pic>
        <p:nvPicPr>
          <p:cNvPr id="20" name="Picture 19" descr="Screen Shot 2015-11-13 at 13.29.47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299" y="2307126"/>
            <a:ext cx="1714500" cy="1401274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4495799" y="1117600"/>
            <a:ext cx="0" cy="51435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147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creen Shot 2015-11-13 at 13.10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00" y="0"/>
            <a:ext cx="3543300" cy="6810396"/>
          </a:xfrm>
          <a:prstGeom prst="rect">
            <a:avLst/>
          </a:prstGeom>
        </p:spPr>
      </p:pic>
      <p:pic>
        <p:nvPicPr>
          <p:cNvPr id="8" name="Picture 7" descr="Screen Shot 2015-11-13 at 13.10.1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925" y="1141166"/>
            <a:ext cx="3198079" cy="1106734"/>
          </a:xfrm>
          <a:prstGeom prst="rect">
            <a:avLst/>
          </a:prstGeom>
        </p:spPr>
      </p:pic>
      <p:pic>
        <p:nvPicPr>
          <p:cNvPr id="3" name="Picture 2" descr="Screen Shot 2015-11-13 at 13.08.2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4316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0901" y="118612"/>
            <a:ext cx="3022599" cy="795788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 smtClean="0"/>
              <a:t>Case </a:t>
            </a:r>
            <a:br>
              <a:rPr lang="en-US" sz="3200" dirty="0" smtClean="0"/>
            </a:br>
            <a:r>
              <a:rPr lang="en-US" sz="3200" dirty="0" smtClean="0"/>
              <a:t>dysprosium</a:t>
            </a: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Discussions on NLD and γSF, Krapperup, 16-18 Nov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27B-48BC-1744-995C-7D4789068EE9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 flipH="1">
            <a:off x="3116457" y="2306046"/>
            <a:ext cx="71243" cy="20855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45453" y="5822434"/>
            <a:ext cx="18380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400" dirty="0" smtClean="0"/>
              <a:t>M. </a:t>
            </a:r>
            <a:r>
              <a:rPr lang="pl-PL" sz="1400" dirty="0" err="1" smtClean="0"/>
              <a:t>Guttormsen</a:t>
            </a:r>
            <a:r>
              <a:rPr lang="pl-PL" sz="1400" dirty="0" smtClean="0"/>
              <a:t> et al., </a:t>
            </a:r>
          </a:p>
          <a:p>
            <a:r>
              <a:rPr lang="pl-PL" sz="1400" dirty="0" smtClean="0"/>
              <a:t>PRC </a:t>
            </a:r>
            <a:r>
              <a:rPr lang="pl-PL" sz="1400" b="1" dirty="0"/>
              <a:t>68</a:t>
            </a:r>
            <a:r>
              <a:rPr lang="pl-PL" sz="1400" dirty="0"/>
              <a:t>, 064306 (2003)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43619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0901" y="118612"/>
            <a:ext cx="3022599" cy="795788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Case </a:t>
            </a:r>
            <a:r>
              <a:rPr lang="en-US" sz="3200" dirty="0"/>
              <a:t>d</a:t>
            </a:r>
            <a:r>
              <a:rPr lang="en-US" sz="3200" dirty="0" smtClean="0"/>
              <a:t>ysprosium</a:t>
            </a: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Discussions on NLD and γSF, Krapperup, 16-18 Nov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27B-48BC-1744-995C-7D4789068EE9}" type="slidenum">
              <a:rPr lang="en-US" smtClean="0"/>
              <a:t>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 flipH="1">
            <a:off x="3116457" y="2306046"/>
            <a:ext cx="71243" cy="20855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87700" y="2247900"/>
            <a:ext cx="622300" cy="266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760241" y="5904011"/>
            <a:ext cx="40888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l-PL" sz="1400" dirty="0" smtClean="0"/>
              <a:t>M. </a:t>
            </a:r>
            <a:r>
              <a:rPr lang="pl-PL" sz="1400" dirty="0" err="1" smtClean="0"/>
              <a:t>Guttormsen</a:t>
            </a:r>
            <a:r>
              <a:rPr lang="pl-PL" sz="1400" dirty="0" smtClean="0"/>
              <a:t> et al.,  PRC </a:t>
            </a:r>
            <a:r>
              <a:rPr lang="pl-PL" sz="1400" b="1" dirty="0"/>
              <a:t>68</a:t>
            </a:r>
            <a:r>
              <a:rPr lang="pl-PL" sz="1400" dirty="0"/>
              <a:t>, 064306 (2003)</a:t>
            </a:r>
            <a:endParaRPr lang="en-US" sz="1400" dirty="0"/>
          </a:p>
        </p:txBody>
      </p:sp>
      <p:pic>
        <p:nvPicPr>
          <p:cNvPr id="10" name="Picture 9" descr="Screen Shot 2015-11-13 at 13.14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138" y="1028700"/>
            <a:ext cx="3823950" cy="4889500"/>
          </a:xfrm>
          <a:prstGeom prst="rect">
            <a:avLst/>
          </a:prstGeom>
        </p:spPr>
      </p:pic>
      <p:pic>
        <p:nvPicPr>
          <p:cNvPr id="11" name="Picture 10" descr="Screen Shot 2015-11-13 at 13.15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3403600"/>
            <a:ext cx="4286724" cy="2369546"/>
          </a:xfrm>
          <a:prstGeom prst="rect">
            <a:avLst/>
          </a:prstGeom>
        </p:spPr>
      </p:pic>
      <p:pic>
        <p:nvPicPr>
          <p:cNvPr id="13" name="Picture 12" descr="Screen Shot 2015-11-13 at 13.17.5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24" y="1236071"/>
            <a:ext cx="2478449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904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373</Words>
  <Application>Microsoft Macintosh PowerPoint</Application>
  <PresentationFormat>On-screen Show (4:3)</PresentationFormat>
  <Paragraphs>64</Paragraphs>
  <Slides>12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Office Theme</vt:lpstr>
      <vt:lpstr>Equation</vt:lpstr>
      <vt:lpstr>Thermodynamic properties</vt:lpstr>
      <vt:lpstr>PowerPoint Presentation</vt:lpstr>
      <vt:lpstr>Case titanium </vt:lpstr>
      <vt:lpstr>Case Tin</vt:lpstr>
      <vt:lpstr>Case Tin</vt:lpstr>
      <vt:lpstr>Case ytterbium,  single qp entropy   Tc = ∆/∆S</vt:lpstr>
      <vt:lpstr>Case dysprosium,  m-canonical and canonical ensemble</vt:lpstr>
      <vt:lpstr>Case  dysprosium</vt:lpstr>
      <vt:lpstr>Case dysprosium</vt:lpstr>
      <vt:lpstr>Case actinides</vt:lpstr>
      <vt:lpstr>Case actinides</vt:lpstr>
      <vt:lpstr>Thank you !</vt:lpstr>
    </vt:vector>
  </TitlesOfParts>
  <Company>Universitetet i Oslo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High-lights from the Oslo results on level densities</dc:title>
  <dc:creator>Bruker ved UiO</dc:creator>
  <cp:lastModifiedBy>Bruker ved UiO</cp:lastModifiedBy>
  <cp:revision>29</cp:revision>
  <dcterms:created xsi:type="dcterms:W3CDTF">2015-11-13T08:45:53Z</dcterms:created>
  <dcterms:modified xsi:type="dcterms:W3CDTF">2015-11-13T13:10:40Z</dcterms:modified>
</cp:coreProperties>
</file>